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374D10-66A8-40EF-A13F-89F47FA4B7B9}">
  <a:tblStyle styleId="{49374D10-66A8-40EF-A13F-89F47FA4B7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74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18e972c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18e972c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18e972c2a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18e972c2a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18e972c2a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18e972c2a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4. Subtitle slide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18e972c2a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18e972c2a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18e972c2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18e972c2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4. Subtitle slide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18e972c2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18e972c2a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4. Subtitle slide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18e972c2a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18e972c2a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1bce984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1bce984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4. Subtitle slide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18e972c2a_0_5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818e972c2a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up - Wide">
  <p:cSld name="1up - W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483600" y="1392100"/>
            <a:ext cx="40158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667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483592" y="451296"/>
            <a:ext cx="43284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3"/>
          </p:nvPr>
        </p:nvSpPr>
        <p:spPr>
          <a:xfrm>
            <a:off x="478829" y="680554"/>
            <a:ext cx="4333200" cy="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5A5"/>
              </a:buClr>
              <a:buSzPts val="1100"/>
              <a:buFont typeface="Helvetica Neue Light"/>
              <a:buNone/>
              <a:defRPr sz="1100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66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sz="800" i="0" u="none" strike="noStrike" cap="non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id19.go.i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ller.bukalapak.com/communit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nstagram.com/pelapak_bukalapa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cs.google.com/forms/d/e/1FAIpQLSc-WPCzFH_LJQZcKaT58Gi3dZKzwp0E-Uk9yfc0o-r9xMif3g/viewform?vc=0&amp;c=0&amp;w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 rot="-5400000" flipH="1">
            <a:off x="2641538" y="-1356387"/>
            <a:ext cx="5148650" cy="7856275"/>
          </a:xfrm>
          <a:prstGeom prst="flowChartManualInput">
            <a:avLst/>
          </a:prstGeom>
          <a:solidFill>
            <a:srgbClr val="EA5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498100" y="325625"/>
            <a:ext cx="8301300" cy="4499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28575" dir="5400000" algn="bl" rotWithShape="0">
              <a:srgbClr val="999999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/>
          <p:nvPr/>
        </p:nvSpPr>
        <p:spPr>
          <a:xfrm rot="-5400000">
            <a:off x="-176000" y="4239971"/>
            <a:ext cx="944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Bukalapak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328200" y="3039600"/>
            <a:ext cx="33687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5282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190625" y="3013500"/>
            <a:ext cx="35700" cy="643500"/>
          </a:xfrm>
          <a:prstGeom prst="rect">
            <a:avLst/>
          </a:prstGeom>
          <a:solidFill>
            <a:srgbClr val="EA5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5975" y="4087976"/>
            <a:ext cx="1652901" cy="44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 rot="-5400000">
            <a:off x="-515450" y="861325"/>
            <a:ext cx="16233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#Bukalapaklawancovid-19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98100" y="933974"/>
            <a:ext cx="8092825" cy="16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25282F"/>
                </a:solidFill>
                <a:latin typeface="Lato"/>
                <a:ea typeface="Lato"/>
                <a:cs typeface="Lato"/>
                <a:sym typeface="Lato"/>
              </a:rPr>
              <a:t>Bukalapak </a:t>
            </a:r>
            <a:endParaRPr sz="4800" b="1" dirty="0">
              <a:solidFill>
                <a:srgbClr val="25282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25282F"/>
                </a:solidFill>
                <a:latin typeface="Lato"/>
                <a:ea typeface="Lato"/>
                <a:cs typeface="Lato"/>
                <a:sym typeface="Lato"/>
              </a:rPr>
              <a:t>Panduan Bisnis Menghadapi Covid-19</a:t>
            </a:r>
            <a:endParaRPr sz="3600" b="1" dirty="0">
              <a:solidFill>
                <a:srgbClr val="25282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" name="Backsound lagu keren buat cinematic vidio">
            <a:hlinkClick r:id="" action="ppaction://media"/>
            <a:extLst>
              <a:ext uri="{FF2B5EF4-FFF2-40B4-BE49-F238E27FC236}">
                <a16:creationId xmlns:a16="http://schemas.microsoft.com/office/drawing/2014/main" id="{98779897-11CD-4F4E-851B-F36D13F37C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45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7169" y="33167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427400" y="240550"/>
            <a:ext cx="8554500" cy="471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3727926" y="452814"/>
            <a:ext cx="2138100" cy="1966800"/>
          </a:xfrm>
          <a:prstGeom prst="rect">
            <a:avLst/>
          </a:prstGeom>
          <a:solidFill>
            <a:srgbClr val="EA516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3" name="Google Shape;73;p15"/>
          <p:cNvSpPr/>
          <p:nvPr/>
        </p:nvSpPr>
        <p:spPr>
          <a:xfrm>
            <a:off x="6202743" y="452800"/>
            <a:ext cx="2138100" cy="1966800"/>
          </a:xfrm>
          <a:prstGeom prst="rect">
            <a:avLst/>
          </a:prstGeom>
          <a:solidFill>
            <a:srgbClr val="EA516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3727926" y="2787718"/>
            <a:ext cx="2138100" cy="1966800"/>
          </a:xfrm>
          <a:prstGeom prst="rect">
            <a:avLst/>
          </a:prstGeom>
          <a:solidFill>
            <a:srgbClr val="EA516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6202743" y="2787718"/>
            <a:ext cx="2138100" cy="1966800"/>
          </a:xfrm>
          <a:prstGeom prst="rect">
            <a:avLst/>
          </a:prstGeom>
          <a:solidFill>
            <a:srgbClr val="EA516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742600" y="467575"/>
            <a:ext cx="2123400" cy="72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nir"/>
              <a:buNone/>
            </a:pPr>
            <a:r>
              <a:rPr lang="en" sz="2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Campaign Fee </a:t>
            </a:r>
            <a:br>
              <a:rPr lang="en" sz="2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0%</a:t>
            </a:r>
            <a:endParaRPr sz="2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216350" y="543775"/>
            <a:ext cx="2138100" cy="546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nir"/>
              <a:buNone/>
            </a:pPr>
            <a:r>
              <a:rPr lang="en" sz="2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SuperSeller </a:t>
            </a:r>
            <a:br>
              <a:rPr lang="en" sz="2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Fee 0%</a:t>
            </a:r>
            <a:endParaRPr sz="2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742600" y="2777600"/>
            <a:ext cx="2123400" cy="756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nir"/>
              <a:buNone/>
            </a:pPr>
            <a:r>
              <a:rPr lang="en" sz="2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#Dirumahdulu</a:t>
            </a:r>
            <a:br>
              <a:rPr lang="en" sz="2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Ongkir 0 Rupiah Unlimited</a:t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216350" y="2777600"/>
            <a:ext cx="2138100" cy="862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nir"/>
              <a:buNone/>
            </a:pPr>
            <a:r>
              <a:rPr lang="en" sz="2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Bukabantuan </a:t>
            </a:r>
            <a:br>
              <a:rPr lang="en" sz="2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24 Jam Non-Stop</a:t>
            </a:r>
            <a:endParaRPr sz="2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15"/>
          <p:cNvSpPr txBox="1"/>
          <p:nvPr/>
        </p:nvSpPr>
        <p:spPr>
          <a:xfrm rot="-5400000">
            <a:off x="-176000" y="4239971"/>
            <a:ext cx="944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Bukalapak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4294967295"/>
          </p:nvPr>
        </p:nvSpPr>
        <p:spPr>
          <a:xfrm>
            <a:off x="1317125" y="822013"/>
            <a:ext cx="2024700" cy="6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Helvetica Neue"/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Support </a:t>
            </a:r>
            <a:r>
              <a:rPr lang="en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Bukalapak </a:t>
            </a:r>
            <a:r>
              <a:rPr lang="en" b="1">
                <a:latin typeface="Lato"/>
                <a:ea typeface="Lato"/>
                <a:cs typeface="Lato"/>
                <a:sym typeface="Lato"/>
              </a:rPr>
              <a:t>untuk Melawan Covid-19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4294967295"/>
          </p:nvPr>
        </p:nvSpPr>
        <p:spPr>
          <a:xfrm>
            <a:off x="1317125" y="1707538"/>
            <a:ext cx="1694100" cy="34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rgbClr val="A6A5A5"/>
              </a:buClr>
              <a:buFont typeface="Helvetica Neue"/>
              <a:buNone/>
            </a:pPr>
            <a:r>
              <a:rPr lang="en" sz="1000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#BukalapaklawanCovid-19</a:t>
            </a:r>
            <a:endParaRPr sz="1000">
              <a:solidFill>
                <a:srgbClr val="EA516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5"/>
          <p:cNvSpPr txBox="1"/>
          <p:nvPr/>
        </p:nvSpPr>
        <p:spPr>
          <a:xfrm rot="-5400000">
            <a:off x="-515450" y="861325"/>
            <a:ext cx="16233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#Bukalapaklawancovid-19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784625" y="1175775"/>
            <a:ext cx="20247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nir"/>
              <a:buNone/>
            </a:pPr>
            <a:r>
              <a:rPr lang="en"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Kategori Makanan  &amp; Kesehatan gratis fee promo! </a:t>
            </a: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untuk membantu Masyarakat Indonesia lebih mudah menemukan pertahanan untuk melawan Covid-19 </a:t>
            </a:r>
            <a:endParaRPr sz="1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791950" y="3509575"/>
            <a:ext cx="20247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nir"/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Belanja online ongkir 0 Rupiah supaya mereka #Dirumahdulu sampai kita menang lawan Covid-19</a:t>
            </a:r>
            <a:b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Untuk kurir :</a:t>
            </a:r>
            <a:r>
              <a:rPr lang="en" sz="1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J&amp;T, Ninja, Sicepat &amp; Lion Parcel.</a:t>
            </a:r>
            <a:endParaRPr sz="1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258350" y="3509575"/>
            <a:ext cx="20247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nir"/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Biar semua-nya terhindar dari kendala teknis, kami sediakan garda terdepan kami untuk mendampingi-mu</a:t>
            </a:r>
            <a:endParaRPr sz="1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292550" y="748500"/>
            <a:ext cx="19563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nir"/>
              <a:buNone/>
            </a:pPr>
            <a:r>
              <a:rPr lang="en"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Kategori Makanan  &amp; Kesehatan gratis fee  Super Seller juga loh.</a:t>
            </a:r>
            <a:b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Maksimalkan penjualan-mu untuk membantu masyarakat!</a:t>
            </a:r>
            <a:endParaRPr sz="1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1253101" y="2792780"/>
            <a:ext cx="2138100" cy="1966800"/>
          </a:xfrm>
          <a:prstGeom prst="rect">
            <a:avLst/>
          </a:prstGeom>
          <a:solidFill>
            <a:srgbClr val="EA516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1267775" y="2782663"/>
            <a:ext cx="2123400" cy="756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nir"/>
              <a:buNone/>
            </a:pPr>
            <a:r>
              <a:rPr lang="en" sz="2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Campaign Spesial</a:t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317125" y="3514638"/>
            <a:ext cx="20247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nir"/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Untuk menjaga penjualanmu tetap stabil, kami sediakan promo spesial untuk membantu masyarakat lebih mudah menemukan kebutuhan mereka</a:t>
            </a:r>
            <a:endParaRPr sz="1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4676550" y="162725"/>
            <a:ext cx="4204800" cy="478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0" y="-150"/>
            <a:ext cx="4143300" cy="5143500"/>
          </a:xfrm>
          <a:prstGeom prst="rect">
            <a:avLst/>
          </a:prstGeom>
          <a:solidFill>
            <a:srgbClr val="EA5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262650" y="1742250"/>
            <a:ext cx="3702350" cy="1623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Support Bukalapak Melawan Covid-19</a:t>
            </a:r>
            <a:endParaRPr sz="30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6"/>
          <p:cNvSpPr txBox="1"/>
          <p:nvPr/>
        </p:nvSpPr>
        <p:spPr>
          <a:xfrm rot="-5400000">
            <a:off x="-176000" y="4239971"/>
            <a:ext cx="944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Bukalapak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6"/>
          <p:cNvSpPr txBox="1"/>
          <p:nvPr/>
        </p:nvSpPr>
        <p:spPr>
          <a:xfrm rot="-5400000">
            <a:off x="-515450" y="861325"/>
            <a:ext cx="16233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#Bukalapaklawancovid-19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00" name="Google Shape;100;p16"/>
          <p:cNvGraphicFramePr/>
          <p:nvPr/>
        </p:nvGraphicFramePr>
        <p:xfrm>
          <a:off x="5406713" y="2216550"/>
          <a:ext cx="2924175" cy="2521077"/>
        </p:xfrm>
        <a:graphic>
          <a:graphicData uri="http://schemas.openxmlformats.org/drawingml/2006/table">
            <a:tbl>
              <a:tblPr>
                <a:noFill/>
                <a:tableStyleId>{49374D10-66A8-40EF-A13F-89F47FA4B7B9}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Kategori</a:t>
                      </a:r>
                      <a:endParaRPr sz="10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516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Subkategori</a:t>
                      </a:r>
                      <a:endParaRPr sz="10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5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Food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Makanan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Minuman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Cemilan / Snack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Dairy Products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Bumbu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Bahan Mentah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Kesehatan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Kesehatan Wanita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Obat &amp; Suplemen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Kesehatan Mulut &amp; Gigi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Kesehatan Mata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Kesehatan Telinga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Alat Kesehatan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Produk Kesehatan Lainnya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" name="Google Shape;101;p16"/>
          <p:cNvGraphicFramePr/>
          <p:nvPr/>
        </p:nvGraphicFramePr>
        <p:xfrm>
          <a:off x="5406713" y="670675"/>
          <a:ext cx="2924175" cy="947166"/>
        </p:xfrm>
        <a:graphic>
          <a:graphicData uri="http://schemas.openxmlformats.org/drawingml/2006/table">
            <a:tbl>
              <a:tblPr>
                <a:noFill/>
                <a:tableStyleId>{49374D10-66A8-40EF-A13F-89F47FA4B7B9}</a:tableStyleId>
              </a:tblPr>
              <a:tblGrid>
                <a:gridCol w="112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Kategori</a:t>
                      </a:r>
                      <a:endParaRPr sz="10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516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Subkategori</a:t>
                      </a:r>
                      <a:endParaRPr sz="10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5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Food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Makanan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Bumbu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Bahan Mentah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Kesehatan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Alat Kesehatan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" name="Google Shape;102;p16"/>
          <p:cNvSpPr txBox="1"/>
          <p:nvPr/>
        </p:nvSpPr>
        <p:spPr>
          <a:xfrm>
            <a:off x="6208800" y="1873650"/>
            <a:ext cx="1320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80220"/>
                </a:solidFill>
                <a:latin typeface="Lato"/>
                <a:ea typeface="Lato"/>
                <a:cs typeface="Lato"/>
                <a:sym typeface="Lato"/>
              </a:rPr>
              <a:t>Campaign Fee 0%</a:t>
            </a:r>
            <a:endParaRPr sz="1000" b="1">
              <a:solidFill>
                <a:srgbClr val="08022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6208788" y="327775"/>
            <a:ext cx="1320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80220"/>
                </a:solidFill>
                <a:latin typeface="Lato"/>
                <a:ea typeface="Lato"/>
                <a:cs typeface="Lato"/>
                <a:sym typeface="Lato"/>
              </a:rPr>
              <a:t>SuperSeller Fee 0%</a:t>
            </a:r>
            <a:endParaRPr sz="1000" b="1">
              <a:solidFill>
                <a:srgbClr val="08022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4294967295"/>
          </p:nvPr>
        </p:nvSpPr>
        <p:spPr>
          <a:xfrm>
            <a:off x="687500" y="3477438"/>
            <a:ext cx="3042900" cy="34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rgbClr val="A6A5A5"/>
              </a:buClr>
              <a:buFont typeface="Helvetica Neue"/>
              <a:buNone/>
            </a:pPr>
            <a:r>
              <a:rPr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#BukalapaklawanCovid-19</a:t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491900" y="0"/>
            <a:ext cx="8652300" cy="5143500"/>
          </a:xfrm>
          <a:prstGeom prst="rect">
            <a:avLst/>
          </a:prstGeom>
          <a:solidFill>
            <a:srgbClr val="EA5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1009875" y="2149350"/>
            <a:ext cx="7211100" cy="1623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Tips</a:t>
            </a:r>
            <a:br>
              <a:rPr lang="en" sz="48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48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Cuan Melawan Corona</a:t>
            </a:r>
            <a:endParaRPr sz="48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7"/>
          <p:cNvSpPr/>
          <p:nvPr/>
        </p:nvSpPr>
        <p:spPr>
          <a:xfrm rot="5400000">
            <a:off x="1414850" y="2702500"/>
            <a:ext cx="35700" cy="6435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 txBox="1"/>
          <p:nvPr/>
        </p:nvSpPr>
        <p:spPr>
          <a:xfrm rot="-5400000">
            <a:off x="-176000" y="4239971"/>
            <a:ext cx="944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Bukalapak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 rot="-5400000">
            <a:off x="-515450" y="861325"/>
            <a:ext cx="16233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#Bukalapaklawancovid-19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4676550" y="162725"/>
            <a:ext cx="4204800" cy="478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0" y="-150"/>
            <a:ext cx="4143300" cy="5143500"/>
          </a:xfrm>
          <a:prstGeom prst="rect">
            <a:avLst/>
          </a:prstGeom>
          <a:solidFill>
            <a:srgbClr val="EA5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4676550" y="162725"/>
            <a:ext cx="4204800" cy="4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Cuci tangan!</a:t>
            </a:r>
            <a:r>
              <a:rPr lang="en" sz="1200" b="1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Lebih sering lagi dengan sabun dan air mengalir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Siapkan hand sanitizer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 berbahan dasar alkohol hanya jika air dan sabun sedang tidak tersedia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Jangan sentuh mata, mulut ataupun hidung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 dengan tangan yang tidak steril.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Makan teratur dan konsumsi tambahan vitamin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 untuk memperkuat sistem imunitas diri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Sebisa mungkin, </a:t>
            </a: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hindari beraktivitas dengan orang di luar bisnismu</a:t>
            </a:r>
            <a:endParaRPr sz="1200" b="1">
              <a:solidFill>
                <a:srgbClr val="EA5164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Sediakan jarak 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sekurang-kurangnya 1 meter dengan siapapun yang batuk/bersin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Ubah gaya bersalaman mu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 dengan tidak bersentuhan untuk mengurangi pertukaran kuman.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Yang perlu ditekankan adalah keadaan ini </a:t>
            </a: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bukan menyangkut dirimu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 saja, melainkan orang-orang kesayangan di sekitarmu juga!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611300" y="1742250"/>
            <a:ext cx="3353700" cy="165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01.</a:t>
            </a:r>
            <a:b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Lindungi Diri Sendiri</a:t>
            </a:r>
            <a:endParaRPr sz="30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 rot="-5400000">
            <a:off x="-176000" y="4239971"/>
            <a:ext cx="944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Bukalapak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 rot="-5400000">
            <a:off x="-515450" y="861325"/>
            <a:ext cx="16233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#Bukalapaklawancovid-19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0" y="-150"/>
            <a:ext cx="4143300" cy="5143500"/>
          </a:xfrm>
          <a:prstGeom prst="rect">
            <a:avLst/>
          </a:prstGeom>
          <a:solidFill>
            <a:srgbClr val="EA5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 txBox="1"/>
          <p:nvPr/>
        </p:nvSpPr>
        <p:spPr>
          <a:xfrm rot="-5400000">
            <a:off x="-176000" y="4239971"/>
            <a:ext cx="944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Bukalapak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 rot="-5400000">
            <a:off x="-515450" y="861325"/>
            <a:ext cx="16233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#Bukalapaklawancovid-19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611300" y="1742250"/>
            <a:ext cx="3353700" cy="165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02.</a:t>
            </a:r>
            <a:b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Lindungi Bisnis Anda</a:t>
            </a:r>
            <a:endParaRPr sz="30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4676550" y="162725"/>
            <a:ext cx="4204800" cy="478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4676550" y="162725"/>
            <a:ext cx="4204800" cy="45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551"/>
              </a:buClr>
              <a:buSzPts val="1200"/>
              <a:buFont typeface="Lato"/>
              <a:buChar char="❖"/>
            </a:pP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Untuk menjaga jarak antara pekerja di gudang lakukan pembagian  </a:t>
            </a: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jadwal shift pekerja</a:t>
            </a:r>
            <a:endParaRPr sz="1200" b="1">
              <a:solidFill>
                <a:srgbClr val="EA5164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551"/>
              </a:buClr>
              <a:buSzPts val="1200"/>
              <a:buFont typeface="Lato"/>
              <a:buChar char="❖"/>
            </a:pP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Meminimalkan resiko dengan sediakan l</a:t>
            </a: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ebih banyak pilihan kurir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 untuk calon pembeli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551"/>
              </a:buClr>
              <a:buSzPts val="1200"/>
              <a:buFont typeface="Lato"/>
              <a:buChar char="❖"/>
            </a:pP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Sediakan </a:t>
            </a: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tempat cuci tangan dan hand sanitizer</a:t>
            </a:r>
            <a:r>
              <a:rPr lang="en" sz="1200" b="1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untuk karyawan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551"/>
              </a:buClr>
              <a:buSzPts val="1200"/>
              <a:buFont typeface="Lato"/>
              <a:buChar char="❖"/>
            </a:pP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Pembersihan gudang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 secara berkala menggunakan desinfektan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551"/>
              </a:buClr>
              <a:buSzPts val="1200"/>
              <a:buFont typeface="Lato"/>
              <a:buChar char="❖"/>
            </a:pP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Jika ada karyawan atau orang terdekat yang memiliki status ODP atau PDP </a:t>
            </a: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rencanakan untuk pindah gudang untuk sementara! 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551"/>
              </a:buClr>
              <a:buSzPts val="1200"/>
              <a:buFont typeface="Lato"/>
              <a:buChar char="❖"/>
            </a:pP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Jadwalkan </a:t>
            </a: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pengecekan suhu tubuh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 pada semua orang di bisnis-mu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551"/>
              </a:buClr>
              <a:buSzPts val="1200"/>
              <a:buFont typeface="Lato"/>
              <a:buChar char="❖"/>
            </a:pP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Proyeksikan ketersediaan stok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 barang jualan-mu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551"/>
              </a:buClr>
              <a:buSzPts val="1200"/>
              <a:buFont typeface="Lato"/>
              <a:buChar char="❖"/>
            </a:pP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Plan B!!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 Jika segala langkah preventive-mu untuk menjaga bisnismu stabil masih kurang, </a:t>
            </a:r>
            <a:r>
              <a:rPr lang="en" sz="1200" b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Bukalapak</a:t>
            </a:r>
            <a:r>
              <a:rPr lang="en" sz="1200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siap bantu!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/>
          <p:nvPr/>
        </p:nvSpPr>
        <p:spPr>
          <a:xfrm>
            <a:off x="608450" y="339600"/>
            <a:ext cx="8157300" cy="451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1131500" y="1571575"/>
            <a:ext cx="14295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80220"/>
                </a:solidFill>
                <a:latin typeface="Lato Black"/>
                <a:ea typeface="Lato Black"/>
                <a:cs typeface="Lato Black"/>
                <a:sym typeface="Lato Black"/>
              </a:rPr>
              <a:t>Situs Resmi</a:t>
            </a:r>
            <a:endParaRPr sz="1600">
              <a:solidFill>
                <a:srgbClr val="08022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0" name="Google Shape;140;p20"/>
          <p:cNvSpPr/>
          <p:nvPr/>
        </p:nvSpPr>
        <p:spPr>
          <a:xfrm rot="5400000">
            <a:off x="1527775" y="1999375"/>
            <a:ext cx="35700" cy="643500"/>
          </a:xfrm>
          <a:prstGeom prst="rect">
            <a:avLst/>
          </a:prstGeom>
          <a:solidFill>
            <a:srgbClr val="EA5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1131500" y="2477225"/>
            <a:ext cx="19794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80220"/>
                </a:solidFill>
                <a:latin typeface="Lato"/>
                <a:ea typeface="Lato"/>
                <a:cs typeface="Lato"/>
                <a:sym typeface="Lato"/>
              </a:rPr>
              <a:t>Informasi tentang perkembangan, Pelaporan dan Langkah Preventif</a:t>
            </a:r>
            <a:br>
              <a:rPr lang="en" sz="1000">
                <a:solidFill>
                  <a:srgbClr val="08022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000" b="1">
                <a:solidFill>
                  <a:srgbClr val="EA5164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https://www.covid19.go.id/</a:t>
            </a:r>
            <a:endParaRPr sz="1000">
              <a:solidFill>
                <a:srgbClr val="08022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3733100" y="1571575"/>
            <a:ext cx="12915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80220"/>
                </a:solidFill>
                <a:latin typeface="Lato Black"/>
                <a:ea typeface="Lato Black"/>
                <a:cs typeface="Lato Black"/>
                <a:sym typeface="Lato Black"/>
              </a:rPr>
              <a:t>Whatsapp</a:t>
            </a:r>
            <a:endParaRPr sz="1600">
              <a:solidFill>
                <a:srgbClr val="08022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3" name="Google Shape;143;p20"/>
          <p:cNvSpPr/>
          <p:nvPr/>
        </p:nvSpPr>
        <p:spPr>
          <a:xfrm rot="5400000">
            <a:off x="4129375" y="1999375"/>
            <a:ext cx="35700" cy="643500"/>
          </a:xfrm>
          <a:prstGeom prst="rect">
            <a:avLst/>
          </a:prstGeom>
          <a:solidFill>
            <a:srgbClr val="EA5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3733100" y="2477225"/>
            <a:ext cx="19794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80220"/>
                </a:solidFill>
                <a:latin typeface="Lato"/>
                <a:ea typeface="Lato"/>
                <a:cs typeface="Lato"/>
                <a:sym typeface="Lato"/>
              </a:rPr>
              <a:t>Fasilitas hasil kerja sama Pihak Whatsapp dengan Telkom Indonesia untuk mengakses informasi mengenai Covid-19</a:t>
            </a:r>
            <a:br>
              <a:rPr lang="en" sz="1000">
                <a:solidFill>
                  <a:srgbClr val="08022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000" i="1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https://wa.me/6281133399000</a:t>
            </a:r>
            <a:endParaRPr sz="1000" i="1">
              <a:solidFill>
                <a:srgbClr val="EA516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6334700" y="1571575"/>
            <a:ext cx="12915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080220"/>
                </a:solidFill>
                <a:latin typeface="Lato Black"/>
                <a:ea typeface="Lato Black"/>
                <a:cs typeface="Lato Black"/>
                <a:sym typeface="Lato Black"/>
              </a:rPr>
              <a:t>Call Center</a:t>
            </a:r>
            <a:endParaRPr sz="1600">
              <a:solidFill>
                <a:srgbClr val="08022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6" name="Google Shape;146;p20"/>
          <p:cNvSpPr/>
          <p:nvPr/>
        </p:nvSpPr>
        <p:spPr>
          <a:xfrm rot="5400000">
            <a:off x="6730975" y="1999375"/>
            <a:ext cx="35700" cy="643500"/>
          </a:xfrm>
          <a:prstGeom prst="rect">
            <a:avLst/>
          </a:prstGeom>
          <a:solidFill>
            <a:srgbClr val="EA5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6334700" y="2477225"/>
            <a:ext cx="19794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80220"/>
                </a:solidFill>
                <a:latin typeface="Lato"/>
                <a:ea typeface="Lato"/>
                <a:cs typeface="Lato"/>
                <a:sym typeface="Lato"/>
              </a:rPr>
              <a:t>Call center resmi untuk penanganan kasus Covid-19 dengan nomor </a:t>
            </a:r>
            <a:r>
              <a:rPr lang="en" sz="1000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119 </a:t>
            </a:r>
            <a:r>
              <a:rPr lang="en" sz="1000">
                <a:solidFill>
                  <a:srgbClr val="080220"/>
                </a:solidFill>
                <a:latin typeface="Lato"/>
                <a:ea typeface="Lato"/>
                <a:cs typeface="Lato"/>
                <a:sym typeface="Lato"/>
              </a:rPr>
              <a:t>dan untuk pelayanan darurat di </a:t>
            </a:r>
            <a:r>
              <a:rPr lang="en" sz="1000">
                <a:solidFill>
                  <a:srgbClr val="EA5164"/>
                </a:solidFill>
                <a:latin typeface="Lato"/>
                <a:ea typeface="Lato"/>
                <a:cs typeface="Lato"/>
                <a:sym typeface="Lato"/>
              </a:rPr>
              <a:t>117</a:t>
            </a:r>
            <a:endParaRPr sz="1000">
              <a:solidFill>
                <a:srgbClr val="08022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 rot="-5400000">
            <a:off x="-176000" y="4239971"/>
            <a:ext cx="944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Bukalapak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2"/>
          </p:nvPr>
        </p:nvSpPr>
        <p:spPr>
          <a:xfrm>
            <a:off x="683150" y="393075"/>
            <a:ext cx="4177200" cy="3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Layanan Resmi Indonesia</a:t>
            </a:r>
            <a:br>
              <a:rPr lang="en" b="1">
                <a:latin typeface="Lato"/>
                <a:ea typeface="Lato"/>
                <a:cs typeface="Lato"/>
                <a:sym typeface="Lato"/>
              </a:rPr>
            </a:br>
            <a:r>
              <a:rPr lang="en" sz="1000" i="1">
                <a:latin typeface="Lato"/>
                <a:ea typeface="Lato"/>
                <a:cs typeface="Lato"/>
                <a:sym typeface="Lato"/>
              </a:rPr>
              <a:t>Terkait Covid-19</a:t>
            </a:r>
            <a:endParaRPr sz="1000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 rot="-5400000">
            <a:off x="-515450" y="861325"/>
            <a:ext cx="16233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#Bukalapaklawancovid-19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0" y="-150"/>
            <a:ext cx="4143300" cy="5143500"/>
          </a:xfrm>
          <a:prstGeom prst="rect">
            <a:avLst/>
          </a:prstGeom>
          <a:solidFill>
            <a:srgbClr val="EA5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1"/>
          <p:cNvSpPr txBox="1"/>
          <p:nvPr/>
        </p:nvSpPr>
        <p:spPr>
          <a:xfrm rot="-5400000">
            <a:off x="-176000" y="4239971"/>
            <a:ext cx="944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Bukalapak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 rot="-5400000">
            <a:off x="-515450" y="861325"/>
            <a:ext cx="16233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#Bukalapaklawancovid-19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611300" y="1742250"/>
            <a:ext cx="3353700" cy="165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03.</a:t>
            </a:r>
            <a:b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Perkaya ilmu dengan mengikuti rangkaian  kelas online Komunitas Bukalapak</a:t>
            </a: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0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4676550" y="162725"/>
            <a:ext cx="4204800" cy="478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4676550" y="162725"/>
            <a:ext cx="4204800" cy="45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551"/>
              </a:buClr>
              <a:buSzPts val="1200"/>
              <a:buFont typeface="Lato"/>
              <a:buChar char="●"/>
            </a:pP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Komunitas Bukalapak mengadakan kelas online dengan narasumber dari seluruh Indonesia, baik sesama pelapak, ranger komunitas, dan tim internal Bukalapak. 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551"/>
              </a:buClr>
              <a:buSzPts val="1200"/>
              <a:buFont typeface="Lato"/>
              <a:buChar char="●"/>
            </a:pP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Ikuti terus jadwal terbaru di chat grup komunitas daerah kamu. (belum masuk grup? Coba klik </a:t>
            </a:r>
            <a:r>
              <a:rPr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link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 ini, dan hubungi PIC)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551"/>
              </a:buClr>
              <a:buSzPts val="1200"/>
              <a:buFont typeface="Lato"/>
              <a:buChar char="●"/>
            </a:pP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Pantau terus instagram </a:t>
            </a:r>
            <a:r>
              <a:rPr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@pelapak_bukalapak</a:t>
            </a:r>
            <a:r>
              <a:rPr lang="en" sz="1200">
                <a:solidFill>
                  <a:srgbClr val="2E3551"/>
                </a:solidFill>
                <a:latin typeface="Lato"/>
                <a:ea typeface="Lato"/>
                <a:cs typeface="Lato"/>
                <a:sym typeface="Lato"/>
              </a:rPr>
              <a:t> untuk kegiatan lain yang dilakukan secara online </a:t>
            </a:r>
            <a:endParaRPr sz="1200">
              <a:solidFill>
                <a:srgbClr val="2E355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>
            <a:off x="6063250" y="2756150"/>
            <a:ext cx="1958100" cy="1410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6707075" y="3749725"/>
            <a:ext cx="707400" cy="276000"/>
          </a:xfrm>
          <a:prstGeom prst="roundRect">
            <a:avLst>
              <a:gd name="adj" fmla="val 16667"/>
            </a:avLst>
          </a:prstGeom>
          <a:solidFill>
            <a:srgbClr val="EA5164"/>
          </a:solidFill>
          <a:ln w="9525" cap="flat" cmpd="sng">
            <a:solidFill>
              <a:srgbClr val="EA51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9555" y="2076950"/>
            <a:ext cx="2291526" cy="61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 rot="-5400000">
            <a:off x="-176000" y="4239971"/>
            <a:ext cx="9444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Bukalapak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498100" y="0"/>
            <a:ext cx="4227900" cy="5143500"/>
          </a:xfrm>
          <a:prstGeom prst="rect">
            <a:avLst/>
          </a:prstGeom>
          <a:solidFill>
            <a:srgbClr val="EA5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823000" y="138400"/>
            <a:ext cx="3578100" cy="4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Alone we can do so </a:t>
            </a:r>
            <a:r>
              <a:rPr lang="en" sz="4800" b="1" i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little</a:t>
            </a:r>
            <a:r>
              <a:rPr lang="en" sz="48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;</a:t>
            </a:r>
            <a:endParaRPr sz="4800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Together we can do so </a:t>
            </a:r>
            <a:r>
              <a:rPr lang="en" sz="4800" b="1" i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much</a:t>
            </a:r>
            <a:endParaRPr sz="4800" b="1" i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5174125" y="1771950"/>
            <a:ext cx="3715200" cy="16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A516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 rot="-5400000">
            <a:off x="-515450" y="861325"/>
            <a:ext cx="16233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#Bukalapaklawancovid-19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6042025" y="2767300"/>
            <a:ext cx="19794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80220"/>
                </a:solidFill>
                <a:latin typeface="Lato"/>
                <a:ea typeface="Lato"/>
                <a:cs typeface="Lato"/>
                <a:sym typeface="Lato"/>
              </a:rPr>
              <a:t>Bantu kami untuk mengerti apa yang kamu butuhkan dari kami, dengan mengisi form dengan klik tombol dibawah ini</a:t>
            </a:r>
            <a:br>
              <a:rPr lang="en" sz="1000">
                <a:solidFill>
                  <a:srgbClr val="08022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solidFill>
                  <a:srgbClr val="08022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000" b="1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Klik Disini</a:t>
            </a:r>
            <a:endParaRPr sz="1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617</Words>
  <Application>Microsoft Office PowerPoint</Application>
  <PresentationFormat>On-screen Show (16:9)</PresentationFormat>
  <Paragraphs>100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Avenir</vt:lpstr>
      <vt:lpstr>Helvetica Neue</vt:lpstr>
      <vt:lpstr>Helvetica Neue Light</vt:lpstr>
      <vt:lpstr>Lato</vt:lpstr>
      <vt:lpstr>Lato Black</vt:lpstr>
      <vt:lpstr>Lato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classy indonesia</dc:creator>
  <cp:lastModifiedBy>UNP Kediri</cp:lastModifiedBy>
  <cp:revision>2</cp:revision>
  <dcterms:modified xsi:type="dcterms:W3CDTF">2020-03-22T05:47:41Z</dcterms:modified>
</cp:coreProperties>
</file>